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CEFAF88-47EC-470F-8AEC-AEA39C12E154}">
          <p14:sldIdLst>
            <p14:sldId id="256"/>
            <p14:sldId id="257"/>
            <p14:sldId id="258"/>
            <p14:sldId id="259"/>
            <p14:sldId id="260"/>
            <p14:sldId id="261"/>
            <p14:sldId id="265"/>
            <p14:sldId id="262"/>
            <p14:sldId id="263"/>
            <p14:sldId id="264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8A8C-8659-4B84-8B8C-0F108F1DC82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DBEA-A1E1-462C-A52C-F69BAF0B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4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8A8C-8659-4B84-8B8C-0F108F1DC82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DBEA-A1E1-462C-A52C-F69BAF0B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43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8A8C-8659-4B84-8B8C-0F108F1DC82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DBEA-A1E1-462C-A52C-F69BAF0B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7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8A8C-8659-4B84-8B8C-0F108F1DC82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DBEA-A1E1-462C-A52C-F69BAF0B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5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8A8C-8659-4B84-8B8C-0F108F1DC82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DBEA-A1E1-462C-A52C-F69BAF0B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9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8A8C-8659-4B84-8B8C-0F108F1DC82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DBEA-A1E1-462C-A52C-F69BAF0B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8A8C-8659-4B84-8B8C-0F108F1DC82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DBEA-A1E1-462C-A52C-F69BAF0B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4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8A8C-8659-4B84-8B8C-0F108F1DC82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DBEA-A1E1-462C-A52C-F69BAF0B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8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8A8C-8659-4B84-8B8C-0F108F1DC82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DBEA-A1E1-462C-A52C-F69BAF0B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6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8A8C-8659-4B84-8B8C-0F108F1DC82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DBEA-A1E1-462C-A52C-F69BAF0B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3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8A8C-8659-4B84-8B8C-0F108F1DC82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DBEA-A1E1-462C-A52C-F69BAF0B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8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F8A8C-8659-4B84-8B8C-0F108F1DC82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9DBEA-A1E1-462C-A52C-F69BAF0B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8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xkpocBRT_LZH30u2pl8eiYN7TEit8yd2/view?usp=shari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zoom.us/downloa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Guide For Online Lectures Using Zoom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Hassan Jaleel</a:t>
            </a:r>
          </a:p>
          <a:p>
            <a:r>
              <a:rPr lang="en-US" dirty="0" smtClean="0"/>
              <a:t>Department of Electrical Engineering</a:t>
            </a:r>
          </a:p>
          <a:p>
            <a:r>
              <a:rPr lang="en-US" dirty="0" smtClean="0"/>
              <a:t>Syed Babar Ali School of Science and Engineering</a:t>
            </a:r>
          </a:p>
          <a:p>
            <a:r>
              <a:rPr lang="en-US" dirty="0" smtClean="0"/>
              <a:t>Lahore University of Management Sciences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3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+ Asynchronous 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Deliver </a:t>
            </a:r>
            <a:r>
              <a:rPr lang="en-US" dirty="0" smtClean="0">
                <a:solidFill>
                  <a:schemeClr val="accent1"/>
                </a:solidFill>
              </a:rPr>
              <a:t>online lecture</a:t>
            </a:r>
            <a:r>
              <a:rPr lang="en-US" dirty="0" smtClean="0"/>
              <a:t> by scheduling a meeting on Zoom.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chemeClr val="accent1"/>
                </a:solidFill>
              </a:rPr>
              <a:t>screen sharing options </a:t>
            </a:r>
            <a:r>
              <a:rPr lang="en-US" dirty="0" smtClean="0"/>
              <a:t>for the slides or live demonstration.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chemeClr val="accent1"/>
                </a:solidFill>
              </a:rPr>
              <a:t>white board </a:t>
            </a:r>
            <a:r>
              <a:rPr lang="en-US" dirty="0" smtClean="0"/>
              <a:t>for short notes and scribbling using mouse.</a:t>
            </a:r>
          </a:p>
          <a:p>
            <a:r>
              <a:rPr lang="en-US" dirty="0" smtClean="0"/>
              <a:t>If you have a </a:t>
            </a:r>
            <a:r>
              <a:rPr lang="en-US" dirty="0" smtClean="0">
                <a:solidFill>
                  <a:schemeClr val="accent1"/>
                </a:solidFill>
              </a:rPr>
              <a:t>tablet with stylus</a:t>
            </a:r>
            <a:r>
              <a:rPr lang="en-US" dirty="0" smtClean="0"/>
              <a:t>, you can write comprehensive notes using white board or any other writing app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Record the live lecture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Upload the lecture</a:t>
            </a:r>
            <a:r>
              <a:rPr lang="en-US" dirty="0" smtClean="0"/>
              <a:t> on LMS or </a:t>
            </a:r>
            <a:r>
              <a:rPr lang="en-US" dirty="0" err="1" smtClean="0"/>
              <a:t>youtube</a:t>
            </a:r>
            <a:r>
              <a:rPr lang="en-US" dirty="0" smtClean="0"/>
              <a:t> for students who did not have access to high bandwidth internet.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286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a link to an online lecture for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EE569: Dynamic Programming and Reinforcement Learning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hlinkClick r:id="rId2"/>
              </a:rPr>
              <a:t>https://drive.google.com/file/d/1xkpocBRT_LZH30u2pl8eiYN7TEit8yd2/view?usp=sharing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I hosted the meeting through my personal laptop. </a:t>
            </a:r>
          </a:p>
          <a:p>
            <a:r>
              <a:rPr lang="en-US" dirty="0" smtClean="0"/>
              <a:t>Around 12 students attended the lecture. </a:t>
            </a:r>
          </a:p>
          <a:p>
            <a:r>
              <a:rPr lang="en-US" dirty="0" smtClean="0"/>
              <a:t>I also joined the meeting through my IPad pro. and shared the screen of my IPad.</a:t>
            </a:r>
          </a:p>
          <a:p>
            <a:r>
              <a:rPr lang="en-US" dirty="0" smtClean="0"/>
              <a:t>Instructions were given through a writing app in IPad pro.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773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Synchronous</a:t>
            </a:r>
            <a:r>
              <a:rPr lang="en-US" dirty="0" smtClean="0"/>
              <a:t> vs </a:t>
            </a:r>
            <a:r>
              <a:rPr lang="en-US" dirty="0" smtClean="0">
                <a:solidFill>
                  <a:schemeClr val="accent1"/>
                </a:solidFill>
              </a:rPr>
              <a:t>Asynchronous</a:t>
            </a:r>
            <a:r>
              <a:rPr lang="en-US" dirty="0" smtClean="0"/>
              <a:t> Lectures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09658" y="1567540"/>
            <a:ext cx="382355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Synchronous Lectures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Online lectures via Zoom/Google hangouts/Skype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6"/>
                </a:solidFill>
              </a:rPr>
              <a:t>Pros: Interactive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Cons: Requires access to high bandwidth internet connection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65920" y="1567540"/>
            <a:ext cx="382355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Asynchronous Lectures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Record lectures offline and upload on LMS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6"/>
                </a:solidFill>
              </a:rPr>
              <a:t>Pros: Does not require high bandwidth internet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Cons: Lacks active interaction with students during lecture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91795" y="3537311"/>
            <a:ext cx="382355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Synchronous + Asynchronous Lectures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Deliver </a:t>
            </a:r>
            <a:r>
              <a:rPr lang="en-US" sz="1600" dirty="0" smtClean="0">
                <a:solidFill>
                  <a:schemeClr val="accent1"/>
                </a:solidFill>
              </a:rPr>
              <a:t>online lectures </a:t>
            </a:r>
            <a:r>
              <a:rPr lang="en-US" sz="1600" dirty="0" smtClean="0"/>
              <a:t>via Zoom/Google hangouts/Skype </a:t>
            </a:r>
            <a:r>
              <a:rPr lang="en-US" sz="1600" dirty="0" err="1" smtClean="0"/>
              <a:t>etc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1"/>
                </a:solidFill>
              </a:rPr>
              <a:t>Record these online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Upload the recorded lectures on LMS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6"/>
                </a:solidFill>
              </a:rPr>
              <a:t>Interactive lectures with the students who can join 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6"/>
                </a:solidFill>
              </a:rPr>
              <a:t>Students without access to high bandwidth internet can watch recorded lectures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accent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664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Guide to Zoom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the desktop app from the link </a:t>
            </a:r>
            <a:r>
              <a:rPr lang="en-US" dirty="0" smtClean="0">
                <a:hlinkClick r:id="rId2"/>
              </a:rPr>
              <a:t>https://zoom.us/download</a:t>
            </a:r>
            <a:r>
              <a:rPr lang="en-US" dirty="0" smtClean="0"/>
              <a:t> and install it. Zoom can also be installed on </a:t>
            </a:r>
            <a:r>
              <a:rPr lang="en-US" dirty="0" smtClean="0">
                <a:solidFill>
                  <a:schemeClr val="accent1"/>
                </a:solidFill>
              </a:rPr>
              <a:t>cell phones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1"/>
                </a:solidFill>
              </a:rPr>
              <a:t>tablets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 a free account using your </a:t>
            </a:r>
            <a:r>
              <a:rPr lang="en-US" dirty="0" smtClean="0">
                <a:solidFill>
                  <a:schemeClr val="accent1"/>
                </a:solidFill>
              </a:rPr>
              <a:t>LUMS email address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Sign in using your account. You will see the following window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647" y="3644506"/>
            <a:ext cx="4146706" cy="321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Meetings can be scheduled in advance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Click on </a:t>
            </a:r>
            <a:r>
              <a:rPr lang="en-US" dirty="0" smtClean="0">
                <a:solidFill>
                  <a:schemeClr val="accent1"/>
                </a:solidFill>
              </a:rPr>
              <a:t>Schedule tab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Fill in the details regarding the start time and 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sz="2400" dirty="0" smtClean="0"/>
              <a:t>meeting duration. For </a:t>
            </a:r>
            <a:r>
              <a:rPr lang="en-US" sz="2400" dirty="0" smtClean="0">
                <a:solidFill>
                  <a:schemeClr val="accent1"/>
                </a:solidFill>
              </a:rPr>
              <a:t>Meeting ID </a:t>
            </a:r>
            <a:r>
              <a:rPr lang="en-US" sz="2400" dirty="0" smtClean="0"/>
              <a:t>you can </a:t>
            </a:r>
          </a:p>
          <a:p>
            <a:pPr marL="914400" lvl="2" indent="0">
              <a:buNone/>
            </a:pPr>
            <a:r>
              <a:rPr lang="en-US" sz="2400" dirty="0" smtClean="0"/>
              <a:t>select </a:t>
            </a:r>
            <a:r>
              <a:rPr lang="en-US" sz="2400" dirty="0" smtClean="0">
                <a:solidFill>
                  <a:schemeClr val="accent1"/>
                </a:solidFill>
              </a:rPr>
              <a:t>Generate Automatically</a:t>
            </a:r>
            <a:r>
              <a:rPr lang="en-US" sz="2400" dirty="0" smtClean="0"/>
              <a:t> or </a:t>
            </a:r>
          </a:p>
          <a:p>
            <a:pPr marL="914400" lvl="2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Personal Meeting ID</a:t>
            </a:r>
            <a:r>
              <a:rPr lang="en-US" sz="2400" dirty="0" smtClean="0"/>
              <a:t>. The Meeting ID is important</a:t>
            </a:r>
          </a:p>
          <a:p>
            <a:pPr marL="914400" lvl="2" indent="0">
              <a:buNone/>
            </a:pPr>
            <a:r>
              <a:rPr lang="en-US" sz="2400" dirty="0" smtClean="0"/>
              <a:t>as it enables other participants to join in the meeting.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Press Schedule tab at the bottom once all </a:t>
            </a:r>
          </a:p>
          <a:p>
            <a:pPr marL="914400" lvl="2" indent="0">
              <a:buNone/>
            </a:pPr>
            <a:r>
              <a:rPr lang="en-US" sz="2400" dirty="0" smtClean="0"/>
              <a:t>the required information is provided</a:t>
            </a:r>
          </a:p>
          <a:p>
            <a:pPr marL="914400" lvl="2" indent="0">
              <a:buNone/>
            </a:pPr>
            <a:endParaRPr lang="en-US" sz="2400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539" y="365125"/>
            <a:ext cx="4146706" cy="32134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001" y="2964207"/>
            <a:ext cx="3120021" cy="382716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7791451" y="2047876"/>
            <a:ext cx="876300" cy="916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543925" y="4438651"/>
            <a:ext cx="552450" cy="1714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210800" y="6397624"/>
            <a:ext cx="819150" cy="3937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79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Once a meeting is setup, you can click on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the </a:t>
            </a:r>
            <a:r>
              <a:rPr lang="en-US" dirty="0" smtClean="0">
                <a:solidFill>
                  <a:schemeClr val="accent1"/>
                </a:solidFill>
              </a:rPr>
              <a:t>Meeting tab </a:t>
            </a:r>
            <a:r>
              <a:rPr lang="en-US" dirty="0" smtClean="0"/>
              <a:t>at the top to see your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scheduled meetings </a:t>
            </a:r>
          </a:p>
          <a:p>
            <a:r>
              <a:rPr lang="en-US" dirty="0" smtClean="0"/>
              <a:t>To send an invitation to others one easy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easy way is to click on </a:t>
            </a:r>
            <a:r>
              <a:rPr lang="en-US" dirty="0" smtClean="0">
                <a:solidFill>
                  <a:schemeClr val="accent1"/>
                </a:solidFill>
              </a:rPr>
              <a:t>Copy Invitation</a:t>
            </a:r>
          </a:p>
          <a:p>
            <a:r>
              <a:rPr lang="en-US" dirty="0" smtClean="0"/>
              <a:t>You can send the invitation to your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students through an email via LMS</a:t>
            </a:r>
          </a:p>
          <a:p>
            <a:r>
              <a:rPr lang="en-US" dirty="0" smtClean="0"/>
              <a:t>The announcement contains </a:t>
            </a:r>
            <a:r>
              <a:rPr lang="en-US" dirty="0" smtClean="0">
                <a:solidFill>
                  <a:schemeClr val="accent1"/>
                </a:solidFill>
              </a:rPr>
              <a:t>zoom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   meeting link</a:t>
            </a:r>
            <a:r>
              <a:rPr lang="en-US" dirty="0" smtClean="0"/>
              <a:t> as well as the </a:t>
            </a:r>
            <a:r>
              <a:rPr lang="en-US" dirty="0" smtClean="0">
                <a:solidFill>
                  <a:schemeClr val="accent1"/>
                </a:solidFill>
              </a:rPr>
              <a:t>Meeting ID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094" y="218878"/>
            <a:ext cx="4146706" cy="32134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684" y="3221568"/>
            <a:ext cx="4369526" cy="340688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9191625" y="365125"/>
            <a:ext cx="552450" cy="2833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744074" y="4693378"/>
            <a:ext cx="809625" cy="2698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191624" y="5762625"/>
            <a:ext cx="962026" cy="6724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99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Zoom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meeting window looks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like this</a:t>
            </a:r>
          </a:p>
          <a:p>
            <a:r>
              <a:rPr lang="en-US" dirty="0" smtClean="0"/>
              <a:t>Each participant can </a:t>
            </a:r>
          </a:p>
          <a:p>
            <a:pPr lvl="1"/>
            <a:r>
              <a:rPr lang="en-US" dirty="0" smtClean="0"/>
              <a:t>Mute/Unmute personal </a:t>
            </a:r>
          </a:p>
          <a:p>
            <a:pPr marL="457200" lvl="1" indent="0">
              <a:buNone/>
            </a:pPr>
            <a:r>
              <a:rPr lang="en-US" dirty="0" smtClean="0"/>
              <a:t>    audio</a:t>
            </a:r>
          </a:p>
          <a:p>
            <a:pPr lvl="1"/>
            <a:r>
              <a:rPr lang="en-US" dirty="0" smtClean="0"/>
              <a:t>Start/Stop personal video</a:t>
            </a:r>
          </a:p>
          <a:p>
            <a:pPr lvl="1"/>
            <a:r>
              <a:rPr lang="en-US" dirty="0" smtClean="0"/>
              <a:t>Raise hand to ask question</a:t>
            </a:r>
          </a:p>
          <a:p>
            <a:pPr lvl="1"/>
            <a:r>
              <a:rPr lang="en-US" dirty="0" smtClean="0"/>
              <a:t>Share screen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094" y="365125"/>
            <a:ext cx="6982221" cy="470326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112093" y="4667250"/>
            <a:ext cx="440981" cy="53607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76901" y="4667250"/>
            <a:ext cx="542924" cy="53607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208193" y="4667250"/>
            <a:ext cx="536132" cy="46860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06276" y="4599782"/>
            <a:ext cx="594749" cy="60354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71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Each participant can share personal screen via </a:t>
            </a:r>
            <a:r>
              <a:rPr lang="en-US" dirty="0" smtClean="0">
                <a:solidFill>
                  <a:schemeClr val="accent1"/>
                </a:solidFill>
              </a:rPr>
              <a:t>Share Screen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Share screen provides various options</a:t>
            </a:r>
          </a:p>
          <a:p>
            <a:r>
              <a:rPr lang="en-US" dirty="0" smtClean="0"/>
              <a:t>You can either share your screen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or a </a:t>
            </a:r>
            <a:r>
              <a:rPr lang="en-US" dirty="0" smtClean="0">
                <a:solidFill>
                  <a:schemeClr val="accent1"/>
                </a:solidFill>
              </a:rPr>
              <a:t>particular application running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on your system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There is a </a:t>
            </a:r>
            <a:r>
              <a:rPr lang="en-US" dirty="0" smtClean="0">
                <a:solidFill>
                  <a:schemeClr val="accent1"/>
                </a:solidFill>
              </a:rPr>
              <a:t>white board </a:t>
            </a:r>
            <a:r>
              <a:rPr lang="en-US" dirty="0" smtClean="0"/>
              <a:t>option as well</a:t>
            </a:r>
          </a:p>
          <a:p>
            <a:pPr marL="0" indent="0">
              <a:buNone/>
            </a:pPr>
            <a:r>
              <a:rPr lang="en-US" dirty="0" smtClean="0"/>
              <a:t>   for scribbling</a:t>
            </a:r>
          </a:p>
          <a:p>
            <a:r>
              <a:rPr lang="en-US" dirty="0" smtClean="0"/>
              <a:t>These options are useful for </a:t>
            </a:r>
            <a:r>
              <a:rPr lang="en-US" dirty="0" smtClean="0">
                <a:solidFill>
                  <a:schemeClr val="accent1"/>
                </a:solidFill>
              </a:rPr>
              <a:t>quickly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    switching between different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applications like power point/pdf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and some software like MATLAB for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live demonstration. 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284" y="2197893"/>
            <a:ext cx="6364426" cy="397906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826718" y="3428999"/>
            <a:ext cx="955332" cy="31432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83668" y="3428998"/>
            <a:ext cx="955332" cy="31432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93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Recording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host can also record the meeting</a:t>
            </a:r>
          </a:p>
          <a:p>
            <a:r>
              <a:rPr lang="en-US" dirty="0" smtClean="0"/>
              <a:t> Click on the more tab at the </a:t>
            </a:r>
          </a:p>
          <a:p>
            <a:pPr marL="0" indent="0">
              <a:buNone/>
            </a:pPr>
            <a:r>
              <a:rPr lang="en-US" dirty="0" smtClean="0"/>
              <a:t>    bottom</a:t>
            </a:r>
          </a:p>
          <a:p>
            <a:r>
              <a:rPr lang="en-US" dirty="0" smtClean="0"/>
              <a:t>There is an option to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chemeClr val="accent1"/>
                </a:solidFill>
              </a:rPr>
              <a:t>Record on this computer</a:t>
            </a:r>
          </a:p>
          <a:p>
            <a:r>
              <a:rPr lang="en-US" dirty="0" smtClean="0"/>
              <a:t>Once recording starts, everyone can</a:t>
            </a:r>
          </a:p>
          <a:p>
            <a:pPr marL="0" indent="0">
              <a:buNone/>
            </a:pPr>
            <a:r>
              <a:rPr lang="en-US" dirty="0" smtClean="0"/>
              <a:t>   see it on the top left corner of the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window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89" b="-27289"/>
          <a:stretch/>
        </p:blipFill>
        <p:spPr>
          <a:xfrm>
            <a:off x="6632107" y="281940"/>
            <a:ext cx="5775987" cy="39996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303" y="3190876"/>
            <a:ext cx="5686697" cy="361926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9520100" y="2640662"/>
            <a:ext cx="1395550" cy="31432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02768" y="3267074"/>
            <a:ext cx="955332" cy="31432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35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Recording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3725"/>
            <a:ext cx="10515600" cy="4351338"/>
          </a:xfrm>
        </p:spPr>
        <p:txBody>
          <a:bodyPr/>
          <a:lstStyle/>
          <a:p>
            <a:r>
              <a:rPr lang="en-US" dirty="0" smtClean="0"/>
              <a:t>Once recording stops and the meeting ends, Zoom formats the video and compresses it. </a:t>
            </a:r>
          </a:p>
          <a:p>
            <a:r>
              <a:rPr lang="en-US" dirty="0" smtClean="0"/>
              <a:t>The resulting video is saved in the \Documents\Zoom</a:t>
            </a:r>
          </a:p>
          <a:p>
            <a:r>
              <a:rPr lang="en-US" dirty="0" smtClean="0"/>
              <a:t>You can change the settings</a:t>
            </a:r>
          </a:p>
          <a:p>
            <a:pPr marL="0" indent="0">
              <a:buNone/>
            </a:pPr>
            <a:r>
              <a:rPr lang="en-US" dirty="0" smtClean="0"/>
              <a:t>   of video recording from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1"/>
                </a:solidFill>
              </a:rPr>
              <a:t>Settings/Recordings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900" y="3244264"/>
            <a:ext cx="6896100" cy="297079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620125" y="3495674"/>
            <a:ext cx="2657475" cy="34290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69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634</Words>
  <Application>Microsoft Office PowerPoint</Application>
  <PresentationFormat>Widescreen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Guide For Online Lectures Using Zoom</vt:lpstr>
      <vt:lpstr>Synchronous vs Asynchronous Lectures</vt:lpstr>
      <vt:lpstr>Quick Guide to Zoom</vt:lpstr>
      <vt:lpstr>Meeting Setup</vt:lpstr>
      <vt:lpstr>Meeting Setup</vt:lpstr>
      <vt:lpstr>Zoom Meeting</vt:lpstr>
      <vt:lpstr>Screen Sharing</vt:lpstr>
      <vt:lpstr>Meeting Recording</vt:lpstr>
      <vt:lpstr>Meeting Recording</vt:lpstr>
      <vt:lpstr>Synchronous + Asynchronous Lectures</vt:lpstr>
      <vt:lpstr>Demonstration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For Online Lectures Using Zoom</dc:title>
  <dc:creator>Hassan Jaleel</dc:creator>
  <cp:lastModifiedBy>Hassan Jaleel</cp:lastModifiedBy>
  <cp:revision>15</cp:revision>
  <dcterms:created xsi:type="dcterms:W3CDTF">2020-03-25T15:47:14Z</dcterms:created>
  <dcterms:modified xsi:type="dcterms:W3CDTF">2020-03-25T19:22:54Z</dcterms:modified>
</cp:coreProperties>
</file>